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7"/>
  </p:notesMasterIdLst>
  <p:sldIdLst>
    <p:sldId id="747" r:id="rId5"/>
    <p:sldId id="1051" r:id="rId6"/>
    <p:sldId id="749" r:id="rId7"/>
    <p:sldId id="1027" r:id="rId8"/>
    <p:sldId id="1067" r:id="rId9"/>
    <p:sldId id="1063" r:id="rId10"/>
    <p:sldId id="1040" r:id="rId11"/>
    <p:sldId id="1062" r:id="rId12"/>
    <p:sldId id="1064" r:id="rId13"/>
    <p:sldId id="1065" r:id="rId14"/>
    <p:sldId id="1066" r:id="rId15"/>
    <p:sldId id="2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272" userDrawn="1">
          <p15:clr>
            <a:srgbClr val="A4A3A4"/>
          </p15:clr>
        </p15:guide>
        <p15:guide id="2" orient="horz" pos="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74C"/>
    <a:srgbClr val="F2C413"/>
    <a:srgbClr val="0563C1"/>
    <a:srgbClr val="FFFFFF"/>
    <a:srgbClr val="0072C7"/>
    <a:srgbClr val="A6A6A6"/>
    <a:srgbClr val="F2F2F2"/>
    <a:srgbClr val="2C567A"/>
    <a:srgbClr val="0D1D51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A7CD07-0B56-4B6A-B0AC-200ADB058DC5}" v="32" dt="2025-03-09T20:19:56.5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55" autoAdjust="0"/>
    <p:restoredTop sz="88442" autoAdjust="0"/>
  </p:normalViewPr>
  <p:slideViewPr>
    <p:cSldViewPr showGuides="1">
      <p:cViewPr>
        <p:scale>
          <a:sx n="75" d="100"/>
          <a:sy n="75" d="100"/>
        </p:scale>
        <p:origin x="1524" y="432"/>
      </p:cViewPr>
      <p:guideLst>
        <p:guide pos="4272"/>
        <p:guide orient="horz" pos="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IN" smtClean="0"/>
              <a:t>08-04-2025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4144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D9D13-5864-C2CB-1947-80257276A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F0FFA9-B4D2-D9FD-34E6-825488B1B5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022162-1348-CC06-2520-68C2D8DC5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98A96-EC53-B510-0576-E12F212719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3024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0425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rgbClr val="00274C"/>
                </a:solidFill>
                <a:latin typeface="+mj-lt"/>
              </a:defRPr>
            </a:lvl1pPr>
          </a:lstStyle>
          <a:p>
            <a:r>
              <a:rPr lang="en-US" dirty="0"/>
              <a:t>Title comes here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rgbClr val="F2C413">
              <a:alpha val="91000"/>
            </a:srgb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rgbClr val="0027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rgbClr val="F2C41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4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rgbClr val="F2C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274C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rgbClr val="002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rgbClr val="00274C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rgbClr val="F2C41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solidFill>
            <a:srgbClr val="00274C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rgbClr val="F2C4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8042745" y="-744344"/>
            <a:ext cx="4436224" cy="5482435"/>
            <a:chOff x="11114088" y="2241550"/>
            <a:chExt cx="1905000" cy="2354263"/>
          </a:xfrm>
          <a:solidFill>
            <a:srgbClr val="F2C413">
              <a:alpha val="53000"/>
            </a:srgb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solidFill>
              <a:srgbClr val="F2C413">
                <a:alpha val="1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solidFill>
              <a:srgbClr val="00274C">
                <a:alpha val="1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solidFill>
              <a:srgbClr val="F2C413">
                <a:alpha val="1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rgbClr val="002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24CBA2EC-BF9D-3740-97D7-D496FC6C5E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795" y="6178734"/>
            <a:ext cx="745385" cy="4808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6155487-B71C-DEE0-D26F-0E5D7D8F37A6}"/>
              </a:ext>
            </a:extLst>
          </p:cNvPr>
          <p:cNvSpPr txBox="1"/>
          <p:nvPr userDrawn="1"/>
        </p:nvSpPr>
        <p:spPr>
          <a:xfrm>
            <a:off x="1420164" y="6096000"/>
            <a:ext cx="2923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/>
              <a:t>TAI</a:t>
            </a:r>
            <a:r>
              <a:rPr lang="en-US" altLang="zh-CN" sz="1800" dirty="0"/>
              <a:t> Lab @</a:t>
            </a:r>
            <a:r>
              <a:rPr lang="zh-CN" altLang="en-US" sz="1800" dirty="0"/>
              <a:t> </a:t>
            </a:r>
            <a:r>
              <a:rPr lang="en-US" altLang="zh-CN" sz="1800" dirty="0"/>
              <a:t>UM-Dearborn</a:t>
            </a:r>
            <a:endParaRPr lang="en-US" altLang="zh-CN" sz="1800" b="1" dirty="0"/>
          </a:p>
          <a:p>
            <a:pPr algn="ctr"/>
            <a:r>
              <a:rPr lang="en-US" altLang="zh-CN" sz="1800" b="1" dirty="0"/>
              <a:t>T</a:t>
            </a:r>
            <a:r>
              <a:rPr lang="en-US" altLang="zh-CN" sz="1800" dirty="0"/>
              <a:t>rustworthy </a:t>
            </a:r>
            <a:r>
              <a:rPr lang="en-US" altLang="zh-CN" sz="1800" b="1" dirty="0"/>
              <a:t>A</a:t>
            </a:r>
            <a:r>
              <a:rPr lang="en-US" altLang="zh-CN" sz="1800" dirty="0"/>
              <a:t>I-enhanced </a:t>
            </a:r>
            <a:r>
              <a:rPr lang="en-US" altLang="zh-CN" sz="1800" b="1" dirty="0"/>
              <a:t>I</a:t>
            </a:r>
            <a:r>
              <a:rPr lang="en-US" altLang="zh-CN" sz="1800" dirty="0"/>
              <a:t>oT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049877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049877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049877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049877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129620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129620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129620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129620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rgbClr val="002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199943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199943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199943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199943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3531297"/>
            <a:ext cx="2588705" cy="2683166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018259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3531297"/>
            <a:ext cx="2588705" cy="2683166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018259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3531297"/>
            <a:ext cx="2588705" cy="2683166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018259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3531297"/>
            <a:ext cx="2588705" cy="272381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018259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rgbClr val="002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rgbClr val="002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4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74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rgbClr val="002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comes here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rgbClr val="F2C413">
              <a:alpha val="16000"/>
            </a:srgb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IN" smtClean="0"/>
              <a:t>08-04-2025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4" r:id="rId3"/>
    <p:sldLayoutId id="2147483664" r:id="rId4"/>
    <p:sldLayoutId id="2147483670" r:id="rId5"/>
    <p:sldLayoutId id="2147483671" r:id="rId6"/>
    <p:sldLayoutId id="2147483673" r:id="rId7"/>
    <p:sldLayoutId id="2147483660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D804C7B-CD6A-3B48-E741-FB7947DBA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5896" y="838200"/>
            <a:ext cx="5848350" cy="3233808"/>
          </a:xfrm>
        </p:spPr>
        <p:txBody>
          <a:bodyPr/>
          <a:lstStyle/>
          <a:p>
            <a:r>
              <a:rPr lang="en-US" dirty="0"/>
              <a:t>EXPERIMENT PLAN FOR ROEMOTION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C4D2B53-0C5A-2EEC-558F-C82670023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0" y="4449833"/>
            <a:ext cx="3048000" cy="960367"/>
          </a:xfrm>
        </p:spPr>
        <p:txBody>
          <a:bodyPr/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Deniz k </a:t>
            </a:r>
            <a:r>
              <a:rPr lang="en-US" altLang="zh-C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acikbas</a:t>
            </a:r>
            <a:endParaRPr lang="en-US" altLang="zh-C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04/06/2025</a:t>
            </a:r>
          </a:p>
        </p:txBody>
      </p:sp>
      <p:pic>
        <p:nvPicPr>
          <p:cNvPr id="5" name="Picture 4" descr="Takeaways from Chancellor Grasso's Oct. 19 town hall | University of  Michigan-Dearborn">
            <a:extLst>
              <a:ext uri="{FF2B5EF4-FFF2-40B4-BE49-F238E27FC236}">
                <a16:creationId xmlns:a16="http://schemas.microsoft.com/office/drawing/2014/main" id="{BD12597C-67E8-D681-A68B-180F7F9DA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7" r="16673"/>
          <a:stretch/>
        </p:blipFill>
        <p:spPr bwMode="auto">
          <a:xfrm>
            <a:off x="1066800" y="983397"/>
            <a:ext cx="4891206" cy="4891206"/>
          </a:xfrm>
          <a:prstGeom prst="ellipse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27346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14"/>
    </mc:Choice>
    <mc:Fallback xmlns="">
      <p:transition spd="slow" advTm="741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D978E-A5FC-CF6B-F89E-679231434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691F824-EE80-4B8D-AB7E-EBCE5DF7D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5FBFE4-6608-B830-A090-7E35921E8E84}"/>
              </a:ext>
            </a:extLst>
          </p:cNvPr>
          <p:cNvSpPr txBox="1"/>
          <p:nvPr/>
        </p:nvSpPr>
        <p:spPr>
          <a:xfrm>
            <a:off x="837756" y="1600200"/>
            <a:ext cx="10820400" cy="2627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600" b="1" dirty="0">
                <a:solidFill>
                  <a:srgbClr val="0027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2</a:t>
            </a:r>
          </a:p>
          <a:p>
            <a:pPr>
              <a:lnSpc>
                <a:spcPct val="150000"/>
              </a:lnSpc>
            </a:pPr>
            <a:r>
              <a:rPr lang="en-US" altLang="zh-CN" sz="5000" dirty="0">
                <a:solidFill>
                  <a:srgbClr val="0027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the Machine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626801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E640E-3914-3F58-1D5F-013144244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742BFBA-E515-F207-BA64-290130F0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11</a:t>
            </a:fld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8B9159-0319-7C57-F32D-EBF9DBD2F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95250"/>
            <a:ext cx="66675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33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9543" y="426184"/>
            <a:ext cx="4457482" cy="36677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4A840A4-5885-969C-F69B-97B7A6B140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1219200" y="1295400"/>
            <a:ext cx="4100630" cy="4100630"/>
          </a:xfrm>
          <a:ln>
            <a:solidFill>
              <a:srgbClr val="00274C"/>
            </a:solidFill>
          </a:ln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A7C2A2A6-94E3-5008-39DC-71546AFBF203}"/>
              </a:ext>
            </a:extLst>
          </p:cNvPr>
          <p:cNvSpPr txBox="1"/>
          <p:nvPr/>
        </p:nvSpPr>
        <p:spPr>
          <a:xfrm>
            <a:off x="6139543" y="4388584"/>
            <a:ext cx="4100630" cy="132343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</a:t>
            </a:r>
            <a: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Room 108, CIS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   </a:t>
            </a:r>
            <a: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dacikbas@umich.edu</a:t>
            </a:r>
            <a:endParaRPr lang="en-US" altLang="zh-CN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</a:t>
            </a:r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developer27.com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10"/>
    </mc:Choice>
    <mc:Fallback xmlns="">
      <p:transition spd="slow" advTm="1241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6231F-EE74-79FE-B47F-3E38A0A30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9B8267-E4C8-24CA-80AC-F8AB63D9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D6E1E5-B671-43B4-8708-F7B12DD62DFB}"/>
              </a:ext>
            </a:extLst>
          </p:cNvPr>
          <p:cNvSpPr txBox="1">
            <a:spLocks/>
          </p:cNvSpPr>
          <p:nvPr/>
        </p:nvSpPr>
        <p:spPr>
          <a:xfrm>
            <a:off x="533400" y="1447800"/>
            <a:ext cx="11430000" cy="4572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Reasons for conducting an experiment</a:t>
            </a:r>
          </a:p>
          <a:p>
            <a:endParaRPr lang="en-US" altLang="zh-CN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/>
          </a:p>
        </p:txBody>
      </p:sp>
      <p:sp>
        <p:nvSpPr>
          <p:cNvPr id="2" name="文本框 6">
            <a:extLst>
              <a:ext uri="{FF2B5EF4-FFF2-40B4-BE49-F238E27FC236}">
                <a16:creationId xmlns:a16="http://schemas.microsoft.com/office/drawing/2014/main" id="{448129EB-012D-8B32-4E20-A3F054E6D4AB}"/>
              </a:ext>
            </a:extLst>
          </p:cNvPr>
          <p:cNvSpPr txBox="1"/>
          <p:nvPr/>
        </p:nvSpPr>
        <p:spPr>
          <a:xfrm>
            <a:off x="533400" y="990600"/>
            <a:ext cx="10591800" cy="4836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l" rtl="0" eaLnBrk="1" latinLnBrk="0" hangingPunct="1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Absence</a:t>
            </a:r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Existing Academic Papers</a:t>
            </a:r>
            <a:endParaRPr lang="en-US" sz="2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l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Currently, there is no research paper that links </a:t>
            </a:r>
            <a:r>
              <a:rPr lang="en-US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emotion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with </a:t>
            </a:r>
            <a:r>
              <a:rPr lang="en-US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arm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lang="en-US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wrist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movement.</a:t>
            </a:r>
          </a:p>
          <a:p>
            <a:pPr marL="742950" lvl="1" indent="-285750" algn="l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nearest study from NIH connects </a:t>
            </a:r>
            <a:r>
              <a:rPr lang="en-US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handwriting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lang="en-US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emotions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(This paper can be made available upon request).</a:t>
            </a:r>
          </a:p>
          <a:p>
            <a:pPr marL="457200" algn="l" rtl="0" eaLnBrk="1" latinLnBrk="0" hangingPunct="1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Training in Machine Learning</a:t>
            </a:r>
            <a:endParaRPr lang="en-US" sz="2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l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next phase, we will gather data for </a:t>
            </a:r>
            <a:r>
              <a:rPr lang="en-US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each emotional category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based on how </a:t>
            </a:r>
            <a:r>
              <a:rPr lang="en-US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correlate emotions with the patterns produced by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LED wristband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 relation to </a:t>
            </a:r>
            <a:r>
              <a:rPr lang="en-US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wrist movement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 algn="l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After sufficient data is gathered, we will proceed to </a:t>
            </a:r>
            <a:r>
              <a:rPr lang="en-US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train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</a:t>
            </a:r>
            <a:r>
              <a:rPr lang="en-US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machine learning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zh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918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1B7BA9-C4A3-7E28-780C-7444ECCB7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073FA4-519D-A4A9-3807-3D3463690C0B}"/>
              </a:ext>
            </a:extLst>
          </p:cNvPr>
          <p:cNvSpPr txBox="1">
            <a:spLocks/>
          </p:cNvSpPr>
          <p:nvPr/>
        </p:nvSpPr>
        <p:spPr>
          <a:xfrm>
            <a:off x="520700" y="-204782"/>
            <a:ext cx="11150600" cy="92033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Outline of the Experiment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FA0478-ADFF-78E0-B820-CEF690D4BA0F}"/>
              </a:ext>
            </a:extLst>
          </p:cNvPr>
          <p:cNvSpPr txBox="1"/>
          <p:nvPr/>
        </p:nvSpPr>
        <p:spPr>
          <a:xfrm>
            <a:off x="520700" y="690879"/>
            <a:ext cx="10591800" cy="492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l" rtl="0" eaLnBrk="1" latinLnBrk="0" hangingPunct="1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Phase 1:</a:t>
            </a:r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Linking Wrist Movement to Emotions</a:t>
            </a:r>
            <a:endParaRPr lang="en-US" sz="2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l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Experiment Process</a:t>
            </a:r>
            <a:endParaRPr lang="en-US" sz="20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l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Analyzing the data</a:t>
            </a:r>
          </a:p>
          <a:p>
            <a:pPr marL="457200" algn="l" rtl="0" eaLnBrk="1" latinLnBrk="0" hangingPunct="1">
              <a:lnSpc>
                <a:spcPct val="150000"/>
              </a:lnSpc>
            </a:pPr>
            <a:endParaRPr lang="en-US" sz="2400" b="1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algn="l" rtl="0" eaLnBrk="1" latinLnBrk="0" hangingPunct="1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Phase 2:</a:t>
            </a:r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Training the Machine Learning Model</a:t>
            </a:r>
            <a:endParaRPr lang="en-US" sz="2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l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Planning the deep learning model (LSTM, CNN,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ResNet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etc.)</a:t>
            </a:r>
          </a:p>
          <a:p>
            <a:pPr marL="742950" lvl="1" indent="-285750" algn="l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Deciding on the number of samples needed for training the ML model.</a:t>
            </a:r>
          </a:p>
          <a:p>
            <a:pPr marL="742950" lvl="1" indent="-285750" algn="l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Collecting data for the ML model.</a:t>
            </a:r>
          </a:p>
          <a:p>
            <a:pPr marL="742950" lvl="1" indent="-285750" algn="l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Training the ML model</a:t>
            </a:r>
          </a:p>
          <a:p>
            <a:pPr marL="742950" lvl="1" indent="-285750" algn="l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Integrating with the </a:t>
            </a:r>
            <a:r>
              <a:rPr lang="en-US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Xemotion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781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1B7BA9-C4A3-7E28-780C-7444ECCB7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6DAA8E-A68F-D8D6-0DF8-0877CCDDAA66}"/>
              </a:ext>
            </a:extLst>
          </p:cNvPr>
          <p:cNvSpPr txBox="1"/>
          <p:nvPr/>
        </p:nvSpPr>
        <p:spPr>
          <a:xfrm>
            <a:off x="837756" y="1600200"/>
            <a:ext cx="10820400" cy="2627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600" b="1" dirty="0">
                <a:solidFill>
                  <a:srgbClr val="0027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1</a:t>
            </a:r>
          </a:p>
          <a:p>
            <a:pPr>
              <a:lnSpc>
                <a:spcPct val="150000"/>
              </a:lnSpc>
            </a:pPr>
            <a:r>
              <a:rPr lang="en-US" altLang="zh-CN" sz="5000" dirty="0">
                <a:solidFill>
                  <a:srgbClr val="0027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Linking Wrist Movement to Emotions</a:t>
            </a:r>
          </a:p>
        </p:txBody>
      </p:sp>
    </p:spTree>
    <p:extLst>
      <p:ext uri="{BB962C8B-B14F-4D97-AF65-F5344CB8AC3E}">
        <p14:creationId xmlns:p14="http://schemas.microsoft.com/office/powerpoint/2010/main" val="3836534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B21E7-A343-700C-BC43-1DA800112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37A5A7C-D391-331C-46B1-C997A2C7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5</a:t>
            </a:fld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A67A5A8-CCC6-E195-F2BF-00CDB8734AB3}"/>
              </a:ext>
            </a:extLst>
          </p:cNvPr>
          <p:cNvSpPr txBox="1">
            <a:spLocks/>
          </p:cNvSpPr>
          <p:nvPr/>
        </p:nvSpPr>
        <p:spPr>
          <a:xfrm>
            <a:off x="190500" y="1170214"/>
            <a:ext cx="10439400" cy="4572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lnSpc>
                <a:spcPct val="150000"/>
              </a:lnSpc>
            </a:pP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Experiment Process – List of Emotions</a:t>
            </a:r>
          </a:p>
          <a:p>
            <a:endParaRPr 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A40FE8-39A9-5AE7-C76C-0EACFE5D0386}"/>
              </a:ext>
            </a:extLst>
          </p:cNvPr>
          <p:cNvSpPr txBox="1"/>
          <p:nvPr/>
        </p:nvSpPr>
        <p:spPr>
          <a:xfrm>
            <a:off x="6394225" y="6238812"/>
            <a:ext cx="4876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zh-CN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 	Figure 1</a:t>
            </a:r>
            <a:endParaRPr lang="en-US" altLang="zh-CN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9D7E8-8958-92A5-C71A-0122FBCAB48D}"/>
              </a:ext>
            </a:extLst>
          </p:cNvPr>
          <p:cNvSpPr txBox="1"/>
          <p:nvPr/>
        </p:nvSpPr>
        <p:spPr>
          <a:xfrm>
            <a:off x="2621442" y="4648200"/>
            <a:ext cx="3604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EEDCE8-5B7D-15EC-27FD-96F65C53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133600"/>
            <a:ext cx="2286000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A13E8C-0740-6063-6C2C-5D089923B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450" y="2133600"/>
            <a:ext cx="2330521" cy="23305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34D1E8-441D-297B-C042-14838BFB3A93}"/>
              </a:ext>
            </a:extLst>
          </p:cNvPr>
          <p:cNvSpPr txBox="1"/>
          <p:nvPr/>
        </p:nvSpPr>
        <p:spPr>
          <a:xfrm>
            <a:off x="-304800" y="4616521"/>
            <a:ext cx="3604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Happy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E52F91-B7AA-CA05-DFB9-8B9FC48D1BB3}"/>
              </a:ext>
            </a:extLst>
          </p:cNvPr>
          <p:cNvSpPr txBox="1"/>
          <p:nvPr/>
        </p:nvSpPr>
        <p:spPr>
          <a:xfrm>
            <a:off x="8753111" y="4632105"/>
            <a:ext cx="3604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Anxious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59CCBA-5237-62EF-048A-0DC2B8FAB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623" y="2133600"/>
            <a:ext cx="2411674" cy="24116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1B994AD-7BB0-C363-95D7-AEB1DB996ED1}"/>
              </a:ext>
            </a:extLst>
          </p:cNvPr>
          <p:cNvSpPr txBox="1"/>
          <p:nvPr/>
        </p:nvSpPr>
        <p:spPr>
          <a:xfrm>
            <a:off x="5639192" y="4647344"/>
            <a:ext cx="3604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Angry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6F071B9-E4AC-BD0A-EFFA-FB56E34DD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3950" y="1941264"/>
            <a:ext cx="2522858" cy="252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86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E152E-A681-40A4-3772-6F40FB23C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5846CD-2326-C987-DBA0-A4FC4823B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6</a:t>
            </a:fld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0FAD18-9748-36EA-F09C-827C25CB4F5B}"/>
              </a:ext>
            </a:extLst>
          </p:cNvPr>
          <p:cNvSpPr txBox="1">
            <a:spLocks/>
          </p:cNvSpPr>
          <p:nvPr/>
        </p:nvSpPr>
        <p:spPr>
          <a:xfrm>
            <a:off x="190500" y="1170214"/>
            <a:ext cx="10439400" cy="4572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lnSpc>
                <a:spcPct val="150000"/>
              </a:lnSpc>
            </a:pP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Experiment Process - Materials</a:t>
            </a:r>
          </a:p>
          <a:p>
            <a:endParaRPr 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859D201-4838-19EF-228F-07D0112A8B35}"/>
              </a:ext>
            </a:extLst>
          </p:cNvPr>
          <p:cNvSpPr txBox="1"/>
          <p:nvPr/>
        </p:nvSpPr>
        <p:spPr>
          <a:xfrm>
            <a:off x="6394225" y="6238812"/>
            <a:ext cx="4876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zh-CN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 	Figure 2</a:t>
            </a:r>
            <a:endParaRPr lang="en-US" altLang="zh-CN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A409F-C976-D393-EC8A-882C90507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6099" y="1359189"/>
            <a:ext cx="5867400" cy="3605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EE7DDE-D0C1-0402-FA79-54F76A23C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371" y="2165308"/>
            <a:ext cx="1392877" cy="19020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D4E4F0-34C2-75BA-1E7A-0724F2AD8A6C}"/>
              </a:ext>
            </a:extLst>
          </p:cNvPr>
          <p:cNvSpPr txBox="1"/>
          <p:nvPr/>
        </p:nvSpPr>
        <p:spPr>
          <a:xfrm>
            <a:off x="522534" y="4659868"/>
            <a:ext cx="3604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Computer with Internet Connection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1D7F70-7135-6A96-6446-B6EE5426B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2411608"/>
            <a:ext cx="1619674" cy="21603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2FCE02-A231-28FD-9507-180251BFEEDD}"/>
              </a:ext>
            </a:extLst>
          </p:cNvPr>
          <p:cNvSpPr txBox="1"/>
          <p:nvPr/>
        </p:nvSpPr>
        <p:spPr>
          <a:xfrm>
            <a:off x="10419926" y="4687374"/>
            <a:ext cx="161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LED Wristband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346EF1-1605-90A9-79F1-E665E5BE8F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1797" y="1752600"/>
            <a:ext cx="1186203" cy="2635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096D6E-B2C5-086D-8003-605B4984C7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2127" y="1297142"/>
            <a:ext cx="5755535" cy="34173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AEDD2A6-5316-A84E-0FF9-DA77C9CDE1C3}"/>
              </a:ext>
            </a:extLst>
          </p:cNvPr>
          <p:cNvSpPr txBox="1"/>
          <p:nvPr/>
        </p:nvSpPr>
        <p:spPr>
          <a:xfrm>
            <a:off x="4824503" y="4659868"/>
            <a:ext cx="2880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Xemotion</a:t>
            </a:r>
            <a:r>
              <a:rPr lang="en-US" dirty="0"/>
              <a:t> Compatible Phone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89CD4E-D83A-734E-493A-1CC58E550B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5058" y="1781263"/>
            <a:ext cx="2083723" cy="27793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409D1C-840C-8FF6-438C-A09AC7C1DBC1}"/>
              </a:ext>
            </a:extLst>
          </p:cNvPr>
          <p:cNvSpPr txBox="1"/>
          <p:nvPr/>
        </p:nvSpPr>
        <p:spPr>
          <a:xfrm>
            <a:off x="8170894" y="4714473"/>
            <a:ext cx="147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Zooming Lens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346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7C685-EF4D-FDA1-8C69-233F30146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541650-A25F-4D4E-2F97-7A6908E20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7</a:t>
            </a:fld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7305A9-C317-3658-4CAF-079DD68A83CD}"/>
              </a:ext>
            </a:extLst>
          </p:cNvPr>
          <p:cNvSpPr txBox="1">
            <a:spLocks/>
          </p:cNvSpPr>
          <p:nvPr/>
        </p:nvSpPr>
        <p:spPr>
          <a:xfrm>
            <a:off x="190500" y="1170214"/>
            <a:ext cx="10439400" cy="4572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lnSpc>
                <a:spcPct val="150000"/>
              </a:lnSpc>
            </a:pP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Experiment Process - Instructions</a:t>
            </a:r>
          </a:p>
          <a:p>
            <a:endParaRPr lang="en-US" sz="3600" dirty="0"/>
          </a:p>
        </p:txBody>
      </p:sp>
      <p:sp>
        <p:nvSpPr>
          <p:cNvPr id="35" name="文本框 6">
            <a:extLst>
              <a:ext uri="{FF2B5EF4-FFF2-40B4-BE49-F238E27FC236}">
                <a16:creationId xmlns:a16="http://schemas.microsoft.com/office/drawing/2014/main" id="{2F4FE236-D85B-26A8-00B7-51C03AF1408F}"/>
              </a:ext>
            </a:extLst>
          </p:cNvPr>
          <p:cNvSpPr txBox="1"/>
          <p:nvPr/>
        </p:nvSpPr>
        <p:spPr>
          <a:xfrm>
            <a:off x="685800" y="1066800"/>
            <a:ext cx="10439400" cy="465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457200" algn="l" rtl="0" eaLnBrk="1" latinLnBrk="0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Seat the user at a desk, ensuring their hands remain visible to </a:t>
            </a:r>
            <a:r>
              <a:rPr lang="en-US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Xemotion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914400" indent="-457200" algn="l" rtl="0" eaLnBrk="1" latinLnBrk="0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Ensure that the user is mentally ready to focus on the video clip.</a:t>
            </a:r>
          </a:p>
          <a:p>
            <a:pPr marL="914400" indent="-457200" algn="l" rtl="0" eaLnBrk="1" latinLnBrk="0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Activate the LED Wristband.</a:t>
            </a:r>
          </a:p>
          <a:p>
            <a:pPr marL="914400" indent="-457200" algn="l" rtl="0" eaLnBrk="1" latinLnBrk="0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Choose and play a video clip from YouTube or a Netflix series that generates strong emotions.</a:t>
            </a:r>
          </a:p>
          <a:p>
            <a:pPr marL="914400" indent="-457200" algn="l" rtl="0" eaLnBrk="1" latinLnBrk="0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Launch </a:t>
            </a:r>
            <a:r>
              <a:rPr lang="en-US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Xemotion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set the rolling shutter effect, and adjust the zoom to effectively capture the movements of the LED wristband within the frame.</a:t>
            </a:r>
          </a:p>
          <a:p>
            <a:pPr marL="914400" indent="-457200" algn="l" rtl="0" eaLnBrk="1" latinLnBrk="0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Initiate the tracking process using </a:t>
            </a:r>
            <a:r>
              <a:rPr lang="en-US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Xemotion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914400" indent="-457200" algn="l" rtl="0" eaLnBrk="1" latinLnBrk="0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Track throughout the entire duration of the clip.</a:t>
            </a:r>
          </a:p>
          <a:p>
            <a:pPr marL="914400" indent="-457200" algn="l" rtl="0" eaLnBrk="1" latinLnBrk="0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Once tracking is complete,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Xemotion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will automatically export the lines as a jpg file.</a:t>
            </a:r>
          </a:p>
        </p:txBody>
      </p:sp>
    </p:spTree>
    <p:extLst>
      <p:ext uri="{BB962C8B-B14F-4D97-AF65-F5344CB8AC3E}">
        <p14:creationId xmlns:p14="http://schemas.microsoft.com/office/powerpoint/2010/main" val="2516251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27467-8890-B5C7-7705-9E3C76867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1BB7F4-BECB-D8DD-41A3-609BDC6F5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061" y="1985502"/>
            <a:ext cx="2233832" cy="1372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BFB16F-88E1-1A35-FD35-49F27ACEB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2971800"/>
            <a:ext cx="3924300" cy="2357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6F400-CD8D-D743-AE64-2CC6507E0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493" y="2305458"/>
            <a:ext cx="531290" cy="72550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988579-C3BF-57C5-49EF-6190B665F0BA}"/>
              </a:ext>
            </a:extLst>
          </p:cNvPr>
          <p:cNvCxnSpPr>
            <a:cxnSpLocks/>
          </p:cNvCxnSpPr>
          <p:nvPr/>
        </p:nvCxnSpPr>
        <p:spPr>
          <a:xfrm flipV="1">
            <a:off x="3452387" y="1600835"/>
            <a:ext cx="4287015" cy="1088865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703FAE-F2AC-5311-477C-01E55A604C44}"/>
              </a:ext>
            </a:extLst>
          </p:cNvPr>
          <p:cNvSpPr txBox="1"/>
          <p:nvPr/>
        </p:nvSpPr>
        <p:spPr>
          <a:xfrm>
            <a:off x="1347061" y="1473503"/>
            <a:ext cx="258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Scenes from a film that evoke strong feelings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2138-5B36-008B-D9E9-ED6C310F0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7215" y="2590800"/>
            <a:ext cx="1999485" cy="2667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F587F6-56DB-D009-4869-C45BDF0255DF}"/>
              </a:ext>
            </a:extLst>
          </p:cNvPr>
          <p:cNvSpPr txBox="1"/>
          <p:nvPr/>
        </p:nvSpPr>
        <p:spPr>
          <a:xfrm>
            <a:off x="9186166" y="2200741"/>
            <a:ext cx="274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LED wristband is activated.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1C5B07-364D-6003-3842-61F505969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0" y="3034073"/>
            <a:ext cx="1000805" cy="22237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180F66-81C8-40E0-C915-4E9587A31C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0200" y="2671843"/>
            <a:ext cx="4819586" cy="28616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ECCBAC1-C03E-D6C2-1BC8-9E6A4DDD5485}"/>
              </a:ext>
            </a:extLst>
          </p:cNvPr>
          <p:cNvSpPr txBox="1"/>
          <p:nvPr/>
        </p:nvSpPr>
        <p:spPr>
          <a:xfrm>
            <a:off x="5339598" y="5472186"/>
            <a:ext cx="5095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Xemotion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generates lines as the user watches a film,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responding to their wrist movements.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EB2AC7-D630-126B-8743-70B586C3C75B}"/>
              </a:ext>
            </a:extLst>
          </p:cNvPr>
          <p:cNvCxnSpPr>
            <a:cxnSpLocks/>
          </p:cNvCxnSpPr>
          <p:nvPr/>
        </p:nvCxnSpPr>
        <p:spPr>
          <a:xfrm flipH="1">
            <a:off x="8382000" y="4031457"/>
            <a:ext cx="1219200" cy="0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973ABC8F-9739-214C-3860-514593998F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6374" y="536370"/>
            <a:ext cx="1251768" cy="17496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BDA1B5E-7CE8-2304-D0EE-0843EF0886C3}"/>
              </a:ext>
            </a:extLst>
          </p:cNvPr>
          <p:cNvSpPr txBox="1"/>
          <p:nvPr/>
        </p:nvSpPr>
        <p:spPr>
          <a:xfrm>
            <a:off x="6442907" y="131571"/>
            <a:ext cx="4254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viewer experiences feelings while watching the clips.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D1F224D-088D-BDBE-5B1D-9368BACB2511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9264148" y="1088032"/>
            <a:ext cx="1294509" cy="1112709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B2E3656-6014-E800-044D-699AEFD2081B}"/>
              </a:ext>
            </a:extLst>
          </p:cNvPr>
          <p:cNvCxnSpPr>
            <a:cxnSpLocks/>
          </p:cNvCxnSpPr>
          <p:nvPr/>
        </p:nvCxnSpPr>
        <p:spPr>
          <a:xfrm flipH="1">
            <a:off x="5867400" y="4068293"/>
            <a:ext cx="1219200" cy="0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240531E6-52C9-842A-6024-7C723B6AF1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1390" y="3381802"/>
            <a:ext cx="1299309" cy="12993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8802BE1-0C50-BEE9-3565-CEDAB1B5BF55}"/>
              </a:ext>
            </a:extLst>
          </p:cNvPr>
          <p:cNvSpPr txBox="1"/>
          <p:nvPr/>
        </p:nvSpPr>
        <p:spPr>
          <a:xfrm>
            <a:off x="4233526" y="4812268"/>
            <a:ext cx="165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Exported Image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AB1E641-651F-EE2B-1380-F28E5DDE7B46}"/>
              </a:ext>
            </a:extLst>
          </p:cNvPr>
          <p:cNvCxnSpPr>
            <a:cxnSpLocks/>
          </p:cNvCxnSpPr>
          <p:nvPr/>
        </p:nvCxnSpPr>
        <p:spPr>
          <a:xfrm flipH="1">
            <a:off x="3229296" y="5101545"/>
            <a:ext cx="991833" cy="282952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7FB22EA-3250-83C3-DA0F-51F8E46E71CF}"/>
              </a:ext>
            </a:extLst>
          </p:cNvPr>
          <p:cNvSpPr/>
          <p:nvPr/>
        </p:nvSpPr>
        <p:spPr>
          <a:xfrm>
            <a:off x="1295400" y="5040868"/>
            <a:ext cx="1793893" cy="6463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1742AF-981F-90D9-7E4D-86998098B3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" y="5117068"/>
            <a:ext cx="482903" cy="4829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43AA9D-703C-F266-E569-A562694E7487}"/>
              </a:ext>
            </a:extLst>
          </p:cNvPr>
          <p:cNvSpPr txBox="1"/>
          <p:nvPr/>
        </p:nvSpPr>
        <p:spPr>
          <a:xfrm>
            <a:off x="1864982" y="5127248"/>
            <a:ext cx="1224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Excited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C37A61-05DA-396B-52CB-D145BF284137}"/>
              </a:ext>
            </a:extLst>
          </p:cNvPr>
          <p:cNvSpPr txBox="1"/>
          <p:nvPr/>
        </p:nvSpPr>
        <p:spPr>
          <a:xfrm>
            <a:off x="1176901" y="5726668"/>
            <a:ext cx="2049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ML Inference Result</a:t>
            </a:r>
          </a:p>
        </p:txBody>
      </p:sp>
    </p:spTree>
    <p:extLst>
      <p:ext uri="{BB962C8B-B14F-4D97-AF65-F5344CB8AC3E}">
        <p14:creationId xmlns:p14="http://schemas.microsoft.com/office/powerpoint/2010/main" val="12562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6062B-57DF-5E21-91BF-850217BC7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5009EA-9641-FE62-9807-5AD2EFD40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98CDC5D-11F7-F216-E2E6-0FDB9992C490}"/>
              </a:ext>
            </a:extLst>
          </p:cNvPr>
          <p:cNvSpPr txBox="1">
            <a:spLocks/>
          </p:cNvSpPr>
          <p:nvPr/>
        </p:nvSpPr>
        <p:spPr>
          <a:xfrm>
            <a:off x="190500" y="1170214"/>
            <a:ext cx="10439400" cy="4572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lnSpc>
                <a:spcPct val="150000"/>
              </a:lnSpc>
            </a:pP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Analyzing the data - Instructions</a:t>
            </a:r>
          </a:p>
          <a:p>
            <a:endParaRPr lang="en-US" sz="3600" dirty="0"/>
          </a:p>
        </p:txBody>
      </p:sp>
      <p:sp>
        <p:nvSpPr>
          <p:cNvPr id="35" name="文本框 6">
            <a:extLst>
              <a:ext uri="{FF2B5EF4-FFF2-40B4-BE49-F238E27FC236}">
                <a16:creationId xmlns:a16="http://schemas.microsoft.com/office/drawing/2014/main" id="{0F64A34A-74B8-231A-16F0-D9606F53CDD3}"/>
              </a:ext>
            </a:extLst>
          </p:cNvPr>
          <p:cNvSpPr txBox="1"/>
          <p:nvPr/>
        </p:nvSpPr>
        <p:spPr>
          <a:xfrm>
            <a:off x="685800" y="1066800"/>
            <a:ext cx="10439400" cy="419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457200" algn="l" rtl="0" eaLnBrk="1" latinLnBrk="0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0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Once the tracking is finished, ask the user to express their feelings about the scene by summarising it in one word, such as "Joyful," "Melancholic," or "Nervous."</a:t>
            </a:r>
          </a:p>
          <a:p>
            <a:pPr marL="914400" indent="-457200" algn="l" rtl="0" eaLnBrk="1" latinLnBrk="0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0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Transfer the data from the smartphone to the computer and organise the jpg files into folders according to the emotion indicated by the user.</a:t>
            </a:r>
          </a:p>
          <a:p>
            <a:pPr marL="914400" indent="-457200" algn="l" rtl="0" eaLnBrk="1" latinLnBrk="0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0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Collect as much data as you can to ensure that whenever the user experiences these emotions, they can generate similar lines.</a:t>
            </a:r>
          </a:p>
          <a:p>
            <a:pPr marL="914400" indent="-457200" algn="l" rtl="0" eaLnBrk="1" latinLnBrk="0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0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After assembling the dataset, create a document that outlines the lines associated with each emotion.</a:t>
            </a:r>
          </a:p>
          <a:p>
            <a:pPr marL="914400" indent="-457200" algn="l" rtl="0" eaLnBrk="1" latinLnBrk="0" hangingPunct="1">
              <a:lnSpc>
                <a:spcPct val="150000"/>
              </a:lnSpc>
              <a:buFont typeface="+mj-lt"/>
              <a:buAutoNum type="arabicPeriod"/>
            </a:pPr>
            <a:r>
              <a:rPr lang="en-US" sz="20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Prepare a presentation highlighting the main points.</a:t>
            </a:r>
            <a:endParaRPr lang="en-US" sz="20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041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18_Presentation_PreviousResearchProfile-Xiao Zhang" id="{B9B47924-6D44-4AE6-9155-6D6ADC2B8338}" vid="{D46C7967-3708-48A5-B8A4-19D4E19A9B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5DEB5E32C40D4A9B1756BB2E6622A2" ma:contentTypeVersion="14" ma:contentTypeDescription="Create a new document." ma:contentTypeScope="" ma:versionID="aebad3958b4d67a1da0db3348c6710af">
  <xsd:schema xmlns:xsd="http://www.w3.org/2001/XMLSchema" xmlns:xs="http://www.w3.org/2001/XMLSchema" xmlns:p="http://schemas.microsoft.com/office/2006/metadata/properties" xmlns:ns3="99f3dc3e-bb3b-47c0-b632-c04886cf9bc6" xmlns:ns4="88e05371-cb68-44e5-bf78-4e161e339704" targetNamespace="http://schemas.microsoft.com/office/2006/metadata/properties" ma:root="true" ma:fieldsID="45c2427247e9afbf7a889f7631504d59" ns3:_="" ns4:_="">
    <xsd:import namespace="99f3dc3e-bb3b-47c0-b632-c04886cf9bc6"/>
    <xsd:import namespace="88e05371-cb68-44e5-bf78-4e161e33970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f3dc3e-bb3b-47c0-b632-c04886cf9b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e05371-cb68-44e5-bf78-4e161e339704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9f3dc3e-bb3b-47c0-b632-c04886cf9bc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3A7860-303F-4D55-98EB-D316C48929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f3dc3e-bb3b-47c0-b632-c04886cf9bc6"/>
    <ds:schemaRef ds:uri="88e05371-cb68-44e5-bf78-4e161e3397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19797F-2510-4681-A59B-FCD8F3733FE0}">
  <ds:schemaRefs>
    <ds:schemaRef ds:uri="http://purl.org/dc/dcmitype/"/>
    <ds:schemaRef ds:uri="88e05371-cb68-44e5-bf78-4e161e339704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99f3dc3e-bb3b-47c0-b632-c04886cf9bc6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531</Words>
  <Application>Microsoft Office PowerPoint</Application>
  <PresentationFormat>Widescreen</PresentationFormat>
  <Paragraphs>80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Corbel</vt:lpstr>
      <vt:lpstr>Times New Roman</vt:lpstr>
      <vt:lpstr>Office Theme</vt:lpstr>
      <vt:lpstr>EXPERIMENT PLAN FOR ROEMOTION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 &amp; A 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2019-02-13T20:13:16Z</dcterms:created>
  <dcterms:modified xsi:type="dcterms:W3CDTF">2025-04-09T01:29:56Z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0x010100A55DEB5E32C40D4A9B1756BB2E6622A2</vt:lpwstr>
  </property>
</Properties>
</file>